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78" r:id="rId9"/>
    <p:sldId id="268" r:id="rId10"/>
    <p:sldId id="269" r:id="rId11"/>
    <p:sldId id="270" r:id="rId12"/>
    <p:sldId id="271" r:id="rId13"/>
    <p:sldId id="272" r:id="rId14"/>
    <p:sldId id="277" r:id="rId15"/>
    <p:sldId id="273" r:id="rId16"/>
    <p:sldId id="27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133B24-6292-494A-BD72-7B67838606DF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4752751-DA8D-45B0-AEF6-DE4727502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D7E07E-ACA4-4401-AEB6-989AE0DC0C6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2C48B-B429-4FB6-AE30-5F9D28A68C76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CF8F7-3CDE-4A77-B04C-757F60EC5E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9A2-B168-49B5-9949-963CBE2AD34E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8B88-30C4-4059-B1D5-A146E11D3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3018-5EB2-418F-AC9F-4D4A55211E61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9095-0161-4C6B-8CB0-8461379CF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B91A0-08EE-46E4-9561-FD51755682FB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665C-3F41-4155-B0E6-71CEFEC75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2B7A5-04DE-4850-9195-CBF04D5A6354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C5CF0-8363-40E9-8BD8-1376091CF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54742-7FD8-4791-AC88-6938E3C3929D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E1199-1420-4992-B22C-ACC69B1AE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F5328-6A0C-412A-B4C4-E5A07CAF22A2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55D7C-6FC2-4FE2-B276-F07ECFC64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2A908-C827-4540-AD90-75C2855CA960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8D360-8D2B-4922-BABA-91352F1EF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8C842-B7DF-4178-9E91-FA2535F3AC1F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162E0-85A3-46A3-AE7F-BB2F1EEAE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1E428-C7A6-4C4F-904F-1391E101C76F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4079C-17B5-4C36-8FDA-DBBA43E5F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67E2-08FA-46C8-9D08-3AF16C9D0D7C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C9105-02CD-4E5F-ADDA-1AD286A5F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8CFFA-CBCB-406B-BC33-117A46B142B6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11A10-B907-4C7E-834A-4821EAB39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78CCD-D107-426E-BFCF-FF39CFAD180C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A18C9-E12C-4EB5-8E77-6BD755403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16B8-80F6-414D-91B6-E3C126786B81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CAB0D-B8B0-4414-B42C-1AE29B852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1A71-67A3-47DA-B4FA-46D8D4D09BA2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FC38B-D42D-4517-BFE0-42D2FA1C6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2E8800-FF36-48DB-AE2D-BCA0D7214A96}" type="datetimeFigureOut">
              <a:rPr lang="ru-RU"/>
              <a:pPr>
                <a:defRPr/>
              </a:pPr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5D0699-4998-4961-A784-987D53947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rot="21079967">
            <a:off x="1014355" y="1316306"/>
            <a:ext cx="6263034" cy="2646885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uk-UA" sz="2800" b="1" dirty="0">
                <a:solidFill>
                  <a:srgbClr val="0070C0"/>
                </a:solidFill>
                <a:latin typeface="+mn-lt"/>
              </a:rPr>
              <a:t>Особливості</a:t>
            </a:r>
            <a:r>
              <a:rPr lang="uk-UA" sz="2800" b="1" dirty="0">
                <a:latin typeface="+mn-lt"/>
              </a:rPr>
              <a:t> </a:t>
            </a:r>
            <a:r>
              <a:rPr lang="uk-UA" sz="2800" b="1" dirty="0">
                <a:solidFill>
                  <a:srgbClr val="0070C0"/>
                </a:solidFill>
                <a:latin typeface="+mn-lt"/>
              </a:rPr>
              <a:t>організації </a:t>
            </a:r>
            <a:endParaRPr lang="uk-UA" sz="2800" b="1" dirty="0" smtClean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+mn-lt"/>
              </a:rPr>
              <a:t>освітнього процесу </a:t>
            </a:r>
            <a:r>
              <a:rPr lang="uk-UA" sz="2800" b="1" dirty="0">
                <a:solidFill>
                  <a:srgbClr val="0070C0"/>
                </a:solidFill>
                <a:latin typeface="+mn-lt"/>
              </a:rPr>
              <a:t>з дітьми </a:t>
            </a:r>
            <a:endParaRPr lang="uk-UA" sz="2800" b="1" dirty="0" smtClean="0">
              <a:solidFill>
                <a:srgbClr val="0070C0"/>
              </a:solidFill>
              <a:latin typeface="+mn-lt"/>
            </a:endParaRPr>
          </a:p>
          <a:p>
            <a:pPr algn="ctr"/>
            <a:r>
              <a:rPr lang="uk-UA" sz="2800" b="1" dirty="0" smtClean="0">
                <a:solidFill>
                  <a:srgbClr val="0070C0"/>
                </a:solidFill>
                <a:latin typeface="+mn-lt"/>
              </a:rPr>
              <a:t>в </a:t>
            </a:r>
            <a:r>
              <a:rPr lang="uk-UA" sz="2800" b="1" dirty="0">
                <a:solidFill>
                  <a:srgbClr val="0070C0"/>
                </a:solidFill>
                <a:latin typeface="+mn-lt"/>
              </a:rPr>
              <a:t>умовах </a:t>
            </a:r>
            <a:r>
              <a:rPr lang="uk-UA" sz="2800" b="1" dirty="0" smtClean="0">
                <a:solidFill>
                  <a:srgbClr val="0070C0"/>
                </a:solidFill>
                <a:latin typeface="+mn-lt"/>
              </a:rPr>
              <a:t>інклюзивного </a:t>
            </a:r>
            <a:r>
              <a:rPr lang="uk-UA" sz="2800" b="1" dirty="0">
                <a:solidFill>
                  <a:srgbClr val="0070C0"/>
                </a:solidFill>
                <a:latin typeface="+mn-lt"/>
              </a:rPr>
              <a:t>навчання</a:t>
            </a:r>
            <a:endParaRPr lang="ru-RU" sz="2800" b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b="1" smtClean="0"/>
              <a:t>ІНКЛЮЗИВНИЙ ДОШКІЛЬНИЙ НАВЧАЛЬНИЙ ЗАКЛАД </a:t>
            </a:r>
            <a:r>
              <a:rPr lang="uk-UA" sz="2000" smtClean="0"/>
              <a:t>—</a:t>
            </a:r>
            <a:endParaRPr lang="ru-RU" sz="2000" smtClean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</a:t>
            </a:r>
            <a:r>
              <a:rPr lang="uk-UA" sz="2600" dirty="0" smtClean="0"/>
              <a:t>заклад освіти, що забезпечує інклюзивну освіту як систему освітніх послуг, зокрема: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адаптує освітні програми,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адаптує середовище,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адаптує методи та форми навчання,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використовує наявні ресурси,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залучає батьків,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співпрацює з фахівцями для надання спеціальних послуг,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створює позитивний клімат.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539750" y="188913"/>
            <a:ext cx="611981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uk-UA" sz="2000" b="1">
                <a:latin typeface="Times New Roman" pitchFamily="18" charset="0"/>
              </a:rPr>
              <a:t>УМОВИ СТВОРЕННЯ</a:t>
            </a:r>
            <a:r>
              <a:rPr lang="ru-RU" sz="2000" b="1">
                <a:latin typeface="Times New Roman" pitchFamily="18" charset="0"/>
              </a:rPr>
              <a:t> </a:t>
            </a:r>
            <a:r>
              <a:rPr lang="uk-UA" sz="2000" b="1">
                <a:latin typeface="Times New Roman" pitchFamily="18" charset="0"/>
              </a:rPr>
              <a:t>ІНКЛЮЗИВНОГО ДОШКІЛЬНОГО ЗАКЛАДУ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23850" y="836613"/>
            <a:ext cx="756126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uk-UA" sz="2000" i="1">
                <a:latin typeface="Times New Roman" pitchFamily="18" charset="0"/>
              </a:rPr>
              <a:t>Наявність родин з дітьми, що мають особливі потреби</a:t>
            </a:r>
            <a:r>
              <a:rPr lang="uk-UA" sz="2000">
                <a:latin typeface="Times New Roman" pitchFamily="18" charset="0"/>
              </a:rPr>
              <a:t>, згодних прийти в дошкільний заклад.</a:t>
            </a:r>
            <a:endParaRPr lang="ru-RU" sz="2000">
              <a:latin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uk-UA" sz="2000" i="1">
                <a:latin typeface="Times New Roman" pitchFamily="18" charset="0"/>
              </a:rPr>
              <a:t>Психологічна готовність керівника і колективу закладу до інклюзії </a:t>
            </a:r>
            <a:r>
              <a:rPr lang="uk-UA" sz="2000">
                <a:latin typeface="Times New Roman" pitchFamily="18" charset="0"/>
              </a:rPr>
              <a:t>— ознайомлення з основними цінностями, цілями та методиками організації інклюзивної практики та підтримка їх.</a:t>
            </a:r>
            <a:endParaRPr lang="ru-RU" sz="2000">
              <a:latin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uk-UA" sz="2000" i="1">
                <a:latin typeface="Times New Roman" pitchFamily="18" charset="0"/>
              </a:rPr>
              <a:t>Наявність відповідних фахівців</a:t>
            </a:r>
            <a:r>
              <a:rPr lang="uk-UA" sz="2000">
                <a:latin typeface="Times New Roman" pitchFamily="18" charset="0"/>
              </a:rPr>
              <a:t> (дефектологів, психологів, логопедів, тьюторів) або домовленості про психолого-педагогічний супровід дітей з особливими потребами фахівцями з центрів психолого-педагогічного розвитку та корекції, психолого-педагогічної та медико-соціальної допомоги.</a:t>
            </a:r>
            <a:endParaRPr lang="ru-RU" sz="2000">
              <a:latin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uk-UA" sz="2000" i="1">
                <a:latin typeface="Times New Roman" pitchFamily="18" charset="0"/>
              </a:rPr>
              <a:t>Наявність спеціальних умов</a:t>
            </a:r>
            <a:r>
              <a:rPr lang="uk-UA" sz="2000">
                <a:latin typeface="Times New Roman" pitchFamily="18" charset="0"/>
              </a:rPr>
              <a:t> для навчання і виховання дітей з обмеженими можливостями здоров’я, в тому числі безбар’єрного середовища.</a:t>
            </a:r>
            <a:endParaRPr lang="ru-RU" sz="2000">
              <a:latin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uk-UA" sz="2000" i="1">
                <a:latin typeface="Times New Roman" pitchFamily="18" charset="0"/>
              </a:rPr>
              <a:t>Можливість підвищення кваліфікації </a:t>
            </a:r>
            <a:r>
              <a:rPr lang="uk-UA" sz="2000">
                <a:latin typeface="Times New Roman" pitchFamily="18" charset="0"/>
              </a:rPr>
              <a:t>педагогів.</a:t>
            </a:r>
            <a:endParaRPr lang="ru-RU" sz="20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sz="2000" b="1" smtClean="0"/>
              <a:t>ЗАВДАННЯ ІНКЛЮЗИВНОГО</a:t>
            </a:r>
            <a:br>
              <a:rPr lang="uk-UA" sz="2000" b="1" smtClean="0"/>
            </a:br>
            <a:r>
              <a:rPr lang="uk-UA" sz="2000" b="1" smtClean="0"/>
              <a:t>ДОШКІЛЬНОГО ЗАКЛАДУ</a:t>
            </a:r>
            <a:endParaRPr lang="ru-RU" sz="2000" b="1" smtClean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850" y="1412875"/>
            <a:ext cx="8229600" cy="29813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Створення комфортного простору для всіх.</a:t>
            </a:r>
            <a:endParaRPr lang="ru-RU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Створення середовища, що сприяє гармонійному розвитку особистості.</a:t>
            </a:r>
            <a:br>
              <a:rPr lang="uk-UA" sz="2600" dirty="0" smtClean="0"/>
            </a:br>
            <a:r>
              <a:rPr lang="uk-UA" sz="2600" dirty="0" smtClean="0"/>
              <a:t>Формування толерантного співтовариства дітей, батьків, персоналу та соціального оточення.</a:t>
            </a:r>
            <a:endParaRPr lang="ru-RU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Створення педагогічної системи, центрованої на потреби дитини та її сім'ї.</a:t>
            </a:r>
            <a:endParaRPr lang="ru-RU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/>
              <a:t>Формування міждисциплінарної команди фахівців, які організовують освітній процес.</a:t>
            </a:r>
            <a:endParaRPr lang="ru-RU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4437063"/>
            <a:ext cx="2808287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smtClean="0"/>
              <a:t> </a:t>
            </a:r>
            <a:r>
              <a:rPr lang="uk-UA" sz="2000" b="1" smtClean="0"/>
              <a:t>ПРОЕКТ ВКЛЮЧЕННЯ   ДИТИНИ З ОСОБЛИВИМИ </a:t>
            </a:r>
            <a:br>
              <a:rPr lang="uk-UA" sz="2000" b="1" smtClean="0"/>
            </a:br>
            <a:r>
              <a:rPr lang="uk-UA" sz="2000" b="1" smtClean="0"/>
              <a:t>ПОТРЕБАМИ В ОСВІТНІЙ ПРОЦЕС</a:t>
            </a:r>
            <a:endParaRPr lang="ru-RU" sz="2000" b="1" smtClean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z="2400" i="1" smtClean="0"/>
              <a:t>Порушенння фізичної сфери:</a:t>
            </a:r>
          </a:p>
          <a:p>
            <a:r>
              <a:rPr lang="uk-UA" sz="2400" smtClean="0"/>
              <a:t>планування  маршруту його пересування по закладу; </a:t>
            </a:r>
          </a:p>
          <a:p>
            <a:r>
              <a:rPr lang="uk-UA" sz="2400" smtClean="0"/>
              <a:t>планування  режимних моментів та їх забезпечення (відвідування туалету, сидіння за столом, прогулянки, рухові заняття);</a:t>
            </a:r>
          </a:p>
          <a:p>
            <a:r>
              <a:rPr lang="uk-UA" sz="2400" smtClean="0"/>
              <a:t>планування  педагогічних  дій з організаїці навчання та взаємодії дитини з іншими дітьми.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11188" y="76517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2400" i="1" smtClean="0"/>
              <a:t>Порушення </a:t>
            </a:r>
            <a:r>
              <a:rPr lang="uk-UA" sz="2400" smtClean="0"/>
              <a:t> </a:t>
            </a:r>
            <a:r>
              <a:rPr lang="uk-UA" sz="2400" i="1" smtClean="0"/>
              <a:t>емоційно- вольової  сфери:</a:t>
            </a:r>
            <a:r>
              <a:rPr lang="uk-UA" sz="2400" smtClean="0"/>
              <a:t> </a:t>
            </a:r>
          </a:p>
          <a:p>
            <a:r>
              <a:rPr lang="uk-UA" sz="2400" smtClean="0"/>
              <a:t>продумуються дії вихователя щодо узгодження способів управління групою;</a:t>
            </a:r>
          </a:p>
          <a:p>
            <a:r>
              <a:rPr lang="uk-UA" sz="2400" smtClean="0"/>
              <a:t> залучення новачка до дитячої спільноти.</a:t>
            </a:r>
            <a:endParaRPr lang="ru-RU" sz="2400" smtClean="0"/>
          </a:p>
          <a:p>
            <a:pPr>
              <a:buFont typeface="Arial" charset="0"/>
              <a:buNone/>
            </a:pPr>
            <a:r>
              <a:rPr lang="uk-UA" sz="2400" i="1" smtClean="0"/>
              <a:t>Порушення розумової сфери</a:t>
            </a:r>
            <a:r>
              <a:rPr lang="uk-UA" sz="2400" smtClean="0"/>
              <a:t>:</a:t>
            </a:r>
          </a:p>
          <a:p>
            <a:r>
              <a:rPr lang="uk-UA" sz="2400" smtClean="0"/>
              <a:t> програми з розвитку та корекції, які відповідають можливостям дитини;</a:t>
            </a:r>
          </a:p>
          <a:p>
            <a:r>
              <a:rPr lang="uk-UA" sz="2400" smtClean="0"/>
              <a:t>форми узгодження та організації різнорівневих програм </a:t>
            </a:r>
          </a:p>
          <a:p>
            <a:pPr>
              <a:buFont typeface="Arial" charset="0"/>
              <a:buNone/>
            </a:pPr>
            <a:r>
              <a:rPr lang="uk-UA" sz="2400" smtClean="0"/>
              <a:t>     на заняттях у групі.</a:t>
            </a:r>
            <a:endParaRPr lang="ru-RU" sz="2400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0825" y="620713"/>
            <a:ext cx="8229600" cy="24050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		</a:t>
            </a:r>
            <a:r>
              <a:rPr lang="uk-UA" sz="2400" smtClean="0"/>
              <a:t>На сучасному етапі становлення інклюзивної  освіти важливо спиратися на досвід інтегративної освіти, на спеціальні заклади, які накопичили  досвід роботи з дітьми з особливими освітніми потребами</a:t>
            </a:r>
            <a:endParaRPr lang="ru-RU" sz="2400" smtClean="0"/>
          </a:p>
        </p:txBody>
      </p:sp>
      <p:pic>
        <p:nvPicPr>
          <p:cNvPr id="4098" name="Рисунок 10" descr="1270804725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2276475"/>
            <a:ext cx="30289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72400" cy="136207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ДЯКУЮ ЗА УВАГУ</a:t>
            </a:r>
            <a:endParaRPr lang="ru-RU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00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7632700" cy="15113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>	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інклюзія</a:t>
            </a:r>
            <a:r>
              <a:rPr lang="ru-RU" sz="2400" dirty="0" smtClean="0">
                <a:latin typeface="+mn-lt"/>
              </a:rPr>
              <a:t> (</a:t>
            </a:r>
            <a:r>
              <a:rPr lang="ru-RU" sz="2400" dirty="0" err="1" smtClean="0">
                <a:latin typeface="+mn-lt"/>
              </a:rPr>
              <a:t>від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анг</a:t>
            </a:r>
            <a:r>
              <a:rPr lang="ru-RU" sz="2400" dirty="0" smtClean="0">
                <a:latin typeface="+mn-lt"/>
              </a:rPr>
              <a:t>. </a:t>
            </a:r>
            <a:r>
              <a:rPr lang="en-GB" sz="2400" dirty="0" smtClean="0">
                <a:latin typeface="+mn-lt"/>
              </a:rPr>
              <a:t>Inclusion</a:t>
            </a:r>
            <a:r>
              <a:rPr lang="uk-UA" sz="2400" dirty="0" smtClean="0">
                <a:latin typeface="+mn-lt"/>
              </a:rPr>
              <a:t>- включення</a:t>
            </a:r>
            <a:r>
              <a:rPr lang="en-GB" sz="2400" dirty="0" smtClean="0">
                <a:latin typeface="+mn-lt"/>
              </a:rPr>
              <a:t>)</a:t>
            </a:r>
            <a:r>
              <a:rPr lang="ru-RU" sz="2400" dirty="0" smtClean="0">
                <a:latin typeface="+mn-lt"/>
              </a:rPr>
              <a:t>–</a:t>
            </a:r>
            <a:r>
              <a:rPr lang="ru-RU" sz="2400" dirty="0" err="1" smtClean="0">
                <a:latin typeface="+mn-lt"/>
              </a:rPr>
              <a:t>процес</a:t>
            </a:r>
            <a:r>
              <a:rPr lang="ru-RU" sz="2400" dirty="0" smtClean="0">
                <a:latin typeface="+mn-lt"/>
              </a:rPr>
              <a:t>, </a:t>
            </a:r>
            <a:r>
              <a:rPr lang="ru-RU" sz="2400" dirty="0" err="1" smtClean="0">
                <a:latin typeface="+mn-lt"/>
              </a:rPr>
              <a:t>який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передбачає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отримання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більших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можливостей</a:t>
            </a:r>
            <a:r>
              <a:rPr lang="ru-RU" sz="2400" dirty="0" smtClean="0">
                <a:latin typeface="+mn-lt"/>
              </a:rPr>
              <a:t> у </a:t>
            </a:r>
            <a:r>
              <a:rPr lang="ru-RU" sz="2400" dirty="0" err="1" smtClean="0">
                <a:latin typeface="+mn-lt"/>
              </a:rPr>
              <a:t>навчанні</a:t>
            </a:r>
            <a:r>
              <a:rPr lang="ru-RU" sz="2400" dirty="0" smtClean="0">
                <a:latin typeface="+mn-lt"/>
              </a:rPr>
              <a:t> та </a:t>
            </a:r>
            <a:r>
              <a:rPr lang="ru-RU" sz="2400" dirty="0" err="1" smtClean="0">
                <a:latin typeface="+mn-lt"/>
              </a:rPr>
              <a:t>соальному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житті</a:t>
            </a:r>
            <a:r>
              <a:rPr lang="ru-RU" sz="2400" dirty="0" smtClean="0">
                <a:latin typeface="+mn-lt"/>
              </a:rPr>
              <a:t> для  </a:t>
            </a:r>
            <a:r>
              <a:rPr lang="ru-RU" sz="2400" dirty="0" err="1" smtClean="0">
                <a:latin typeface="+mn-lt"/>
              </a:rPr>
              <a:t>дітей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з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особливими</a:t>
            </a:r>
            <a:r>
              <a:rPr lang="ru-RU" sz="2400" dirty="0" smtClean="0">
                <a:latin typeface="+mn-lt"/>
              </a:rPr>
              <a:t> потребами</a:t>
            </a:r>
            <a:endParaRPr lang="ru-RU" sz="2400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50825" y="1412875"/>
            <a:ext cx="8086725" cy="23034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  <a:latin typeface="+mn-lt"/>
                <a:ea typeface="+mj-ea"/>
                <a:cs typeface="+mj-cs"/>
              </a:rPr>
              <a:t>	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інклюзивна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 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освіта</a:t>
            </a:r>
            <a:r>
              <a:rPr lang="ru-RU" sz="2200" dirty="0" err="1">
                <a:latin typeface="+mn-lt"/>
                <a:ea typeface="+mj-ea"/>
                <a:cs typeface="+mj-cs"/>
              </a:rPr>
              <a:t>-це</a:t>
            </a:r>
            <a:r>
              <a:rPr lang="ru-RU" sz="2200" dirty="0">
                <a:latin typeface="+mn-lt"/>
                <a:ea typeface="+mj-ea"/>
                <a:cs typeface="+mj-cs"/>
              </a:rPr>
              <a:t> система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освтніх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послуг</a:t>
            </a:r>
            <a:r>
              <a:rPr lang="ru-RU" sz="2200" dirty="0">
                <a:latin typeface="+mn-lt"/>
                <a:ea typeface="+mj-ea"/>
                <a:cs typeface="+mj-cs"/>
              </a:rPr>
              <a:t>, </a:t>
            </a:r>
            <a:r>
              <a:rPr lang="ru-RU" sz="2200" dirty="0" err="1">
                <a:latin typeface="+mn-lt"/>
                <a:ea typeface="+mj-ea"/>
                <a:cs typeface="+mj-cs"/>
              </a:rPr>
              <a:t>що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грунтується</a:t>
            </a:r>
            <a:r>
              <a:rPr lang="ru-RU" sz="2200" dirty="0">
                <a:latin typeface="+mn-lt"/>
                <a:ea typeface="+mj-ea"/>
                <a:cs typeface="+mj-cs"/>
              </a:rPr>
              <a:t> на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принципі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забеспечення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основ-ного</a:t>
            </a:r>
            <a:r>
              <a:rPr lang="ru-RU" sz="2200" dirty="0">
                <a:latin typeface="+mn-lt"/>
                <a:ea typeface="+mj-ea"/>
                <a:cs typeface="+mj-cs"/>
              </a:rPr>
              <a:t> права на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освіту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дітей</a:t>
            </a:r>
            <a:r>
              <a:rPr lang="ru-RU" sz="2200" dirty="0">
                <a:latin typeface="+mn-lt"/>
                <a:ea typeface="+mj-ea"/>
                <a:cs typeface="+mj-cs"/>
              </a:rPr>
              <a:t> та права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навчатися</a:t>
            </a:r>
            <a:r>
              <a:rPr lang="ru-RU" sz="2200" dirty="0">
                <a:latin typeface="+mn-lt"/>
                <a:ea typeface="+mj-ea"/>
                <a:cs typeface="+mj-cs"/>
              </a:rPr>
              <a:t> за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місцем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проживання</a:t>
            </a:r>
            <a:r>
              <a:rPr lang="ru-RU" sz="2200" dirty="0">
                <a:latin typeface="+mn-lt"/>
                <a:ea typeface="+mj-ea"/>
                <a:cs typeface="+mj-cs"/>
              </a:rPr>
              <a:t>, </a:t>
            </a:r>
            <a:r>
              <a:rPr lang="ru-RU" sz="2200" dirty="0" err="1">
                <a:latin typeface="+mn-lt"/>
                <a:ea typeface="+mj-ea"/>
                <a:cs typeface="+mj-cs"/>
              </a:rPr>
              <a:t>що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передбачає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навчання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дитини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з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особливими</a:t>
            </a:r>
            <a:r>
              <a:rPr lang="ru-RU" sz="2200" dirty="0">
                <a:latin typeface="+mn-lt"/>
                <a:ea typeface="+mj-ea"/>
                <a:cs typeface="+mj-cs"/>
              </a:rPr>
              <a:t> потребами в </a:t>
            </a:r>
            <a:r>
              <a:rPr lang="ru-RU" sz="2200" dirty="0" err="1">
                <a:latin typeface="+mn-lt"/>
                <a:ea typeface="+mj-ea"/>
                <a:cs typeface="+mj-cs"/>
              </a:rPr>
              <a:t>умовах</a:t>
            </a:r>
            <a:r>
              <a:rPr lang="ru-RU" sz="2200" dirty="0">
                <a:latin typeface="+mn-lt"/>
                <a:ea typeface="+mj-ea"/>
                <a:cs typeface="+mj-cs"/>
              </a:rPr>
              <a:t> </a:t>
            </a:r>
            <a:r>
              <a:rPr lang="ru-RU" sz="2200" dirty="0" err="1">
                <a:latin typeface="+mn-lt"/>
                <a:ea typeface="+mj-ea"/>
                <a:cs typeface="+mj-cs"/>
              </a:rPr>
              <a:t>загальноосвітнього</a:t>
            </a:r>
            <a:r>
              <a:rPr lang="ru-RU" sz="2200" dirty="0">
                <a:latin typeface="+mn-lt"/>
                <a:ea typeface="+mj-ea"/>
                <a:cs typeface="+mj-cs"/>
              </a:rPr>
              <a:t> закладу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3850" y="3789363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Інклюзивний підхід</a:t>
            </a:r>
            <a:r>
              <a:rPr lang="uk-UA" sz="2200" dirty="0">
                <a:latin typeface="+mn-lt"/>
                <a:ea typeface="+mj-ea"/>
                <a:cs typeface="+mj-cs"/>
              </a:rPr>
              <a:t>-створення таких умов,  за яких усі </a:t>
            </a:r>
            <a:r>
              <a:rPr lang="uk-UA" sz="2200" dirty="0" err="1">
                <a:latin typeface="+mn-lt"/>
                <a:ea typeface="+mj-ea"/>
                <a:cs typeface="+mj-cs"/>
              </a:rPr>
              <a:t>дітимають</a:t>
            </a:r>
            <a:r>
              <a:rPr lang="uk-UA" sz="2200" dirty="0">
                <a:latin typeface="+mn-lt"/>
                <a:ea typeface="+mj-ea"/>
                <a:cs typeface="+mj-cs"/>
              </a:rPr>
              <a:t> однаковий доступ до освіти, водночас усі мають можливість отримати досвід,  знання, які сприяють подоланню упереджень й дискримінації та сприяють формуванню позитивного ставлення до тих , хто </a:t>
            </a:r>
            <a:r>
              <a:rPr lang="uk-UA" sz="2200" dirty="0" err="1">
                <a:latin typeface="+mn-lt"/>
                <a:ea typeface="+mj-ea"/>
                <a:cs typeface="+mj-cs"/>
              </a:rPr>
              <a:t>“відрізняється”</a:t>
            </a:r>
            <a:endParaRPr lang="ru-RU" sz="2200" dirty="0">
              <a:latin typeface="+mn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4463"/>
            <a:ext cx="9251950" cy="671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200" b="1" dirty="0" smtClean="0"/>
              <a:t/>
            </a:r>
            <a:br>
              <a:rPr lang="uk-UA" sz="2200" b="1" dirty="0" smtClean="0"/>
            </a:br>
            <a:r>
              <a:rPr lang="uk-UA" sz="2200" b="1" dirty="0" smtClean="0"/>
              <a:t/>
            </a:r>
            <a:br>
              <a:rPr lang="uk-UA" sz="2200" b="1" dirty="0" smtClean="0"/>
            </a:br>
            <a:r>
              <a:rPr lang="uk-UA" sz="2200" b="1" dirty="0" smtClean="0"/>
              <a:t>НОРМАТИВНО-ПРАВОВІ ДОКУМЕНТИ ЩОДО ОРГАНІЗАЦІЇ ІНКЛЮЗИВНОЇ ОСВІТИ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uk-UA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525963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Загальна декларація прав людини, проголошена ООН 10 грудня 1948 року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i="1" dirty="0" smtClean="0"/>
              <a:t>Стаття 26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2. Кожна людина має право на освіту. Освіта повинна бути безплатною, хоча б початкова і загальна. Початкова освіта повинна бути обов’язковою. Технічна і професійна освіта повинна бути загальнодоступною, а вища освіта повинна бути однаково доступною для всіх на основі здібностей кожного.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3. Освіта повинна бути спрямована на повний розвиток людської особи і збільшення поваги до прав людини і основних свобод. Освіта повинна сприяти взаєморозумінню, терпимості і дружбі між усіма народами, расовими або релігійними групами і повинна сприяти діяльності Організації Об’єднаних Націй по підтриманню миру.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4. Батьки мають право пріоритету у виборі виду освіти для своїх малолітніх дітей.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 Конвенція ООН про прана дитини, прийнята 20 листопада 1989 року, ратифікована Постановою Верховної Ради України від 27 лютого 1991 року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i="1" dirty="0" smtClean="0"/>
              <a:t>Стаття 28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cap="small" dirty="0" smtClean="0"/>
              <a:t>1. </a:t>
            </a:r>
            <a:r>
              <a:rPr lang="uk-UA" dirty="0" smtClean="0"/>
              <a:t>Держави-учасниці визнають право дитини на освіту, і з метою поступового досягнення здійснення цього права на підставі рівних можливостей вони, зокрема: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а) вводять безплатну й обов’язкову початкову освіту: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б) сприяють розвиткові різних форм середньої освіти, як загальної, так і професійної, забезпечують її доступність для всіх дітей та вживають таких заходів, як введення безплатної освіти та надання у випадку необхідності фінансової допомоги: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в) забезпечують доступність вищої освіти для всіх на підставі здібностей кожного за допомогою всіх необхідних, засобів;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г) забезпечують доступність інформації і матеріалів у галузі освіти й професійної підготовки для всіх дітей;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д) вживають заходів для сприяння регулярному відвіданню шкіл і зниженню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13" y="1773238"/>
            <a:ext cx="82804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sz="2000" b="1" i="1" dirty="0" smtClean="0"/>
              <a:t/>
            </a:r>
            <a:br>
              <a:rPr lang="uk-UA" sz="2000" b="1" i="1" dirty="0" smtClean="0"/>
            </a:br>
            <a:r>
              <a:rPr lang="uk-UA" sz="2200" b="1" dirty="0" smtClean="0"/>
              <a:t>МІЖНАРОДНІ ДОКУМЕНТИ З ПИТАНЬ ПРАВ ІНВАЛІДІВ</a:t>
            </a:r>
            <a:br>
              <a:rPr lang="uk-UA" sz="22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uk-UA" sz="2000" b="1" dirty="0" smtClean="0"/>
              <a:t>Декларація про права </a:t>
            </a:r>
            <a:r>
              <a:rPr lang="uk-UA" sz="2000" b="1" dirty="0" smtClean="0">
                <a:latin typeface="+mn-lt"/>
              </a:rPr>
              <a:t>інвалідів</a:t>
            </a:r>
            <a:r>
              <a:rPr lang="uk-UA" sz="2000" b="1" dirty="0" smtClean="0"/>
              <a:t>, проголошена ООН 9 грудня 1975 року (витяг)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uk-UA" sz="2000" dirty="0" smtClean="0"/>
              <a:t>2</a:t>
            </a:r>
            <a:r>
              <a:rPr lang="uk-UA" sz="2700" dirty="0" smtClean="0">
                <a:latin typeface="+mn-lt"/>
              </a:rPr>
              <a:t>. Інваліди повинні користуватися всіма правами, викладеними у чинній Декларації. </a:t>
            </a:r>
            <a:r>
              <a:rPr lang="ru-RU" sz="2700" dirty="0" smtClean="0">
                <a:latin typeface="+mn-lt"/>
              </a:rPr>
              <a:t/>
            </a:r>
            <a:br>
              <a:rPr lang="ru-RU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6. Інваліди мають право на медичне, психічне або </a:t>
            </a:r>
            <a:r>
              <a:rPr lang="uk-UA" sz="2700" dirty="0" smtClean="0">
                <a:latin typeface="+mn-lt"/>
              </a:rPr>
              <a:t/>
            </a:r>
            <a:br>
              <a:rPr lang="uk-UA" sz="2700" dirty="0" smtClean="0">
                <a:latin typeface="+mn-lt"/>
              </a:rPr>
            </a:br>
            <a:r>
              <a:rPr lang="uk-UA" sz="2700" dirty="0" smtClean="0">
                <a:latin typeface="+mn-lt"/>
              </a:rPr>
              <a:t>функціональне </a:t>
            </a:r>
            <a:r>
              <a:rPr lang="uk-UA" sz="2700" dirty="0" smtClean="0">
                <a:latin typeface="+mn-lt"/>
              </a:rPr>
              <a:t>лікування, на відновлення здоров'я й положення в суспільстві, на освіту, ремісничу професійну підготовку і відновлення працездатності, на допомогу, консультації, на послуги по працевлаштуванню й інші види обслуговування.</a:t>
            </a:r>
            <a:endParaRPr lang="ru-RU" sz="27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8313" y="476250"/>
            <a:ext cx="7991475" cy="566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+mn-lt"/>
                <a:cs typeface="+mn-cs"/>
              </a:rPr>
              <a:t>Стандартні правила забезпечення рівних можливостей для інвалідів, прийняті резолюцією 48/96 Генеральної Асамблеї від 20 грудня 1993 року.</a:t>
            </a:r>
            <a:r>
              <a:rPr lang="ru-RU" dirty="0">
                <a:latin typeface="+mn-lt"/>
                <a:cs typeface="+mn-cs"/>
              </a:rPr>
              <a:t/>
            </a:r>
            <a:br>
              <a:rPr lang="ru-RU" dirty="0">
                <a:latin typeface="+mn-lt"/>
                <a:cs typeface="+mn-cs"/>
              </a:rPr>
            </a:br>
            <a:r>
              <a:rPr lang="uk-UA" i="1" dirty="0">
                <a:latin typeface="+mn-lt"/>
                <a:cs typeface="+mn-cs"/>
              </a:rPr>
              <a:t>(не обов’язкові до виконання, проте, як норми міжнародного права можуть дотримуватись різними країнами, слугувати основою для формування політики кожної</a:t>
            </a:r>
            <a:r>
              <a:rPr lang="uk-UA" i="1" cap="small" dirty="0">
                <a:latin typeface="+mn-lt"/>
                <a:cs typeface="+mn-cs"/>
              </a:rPr>
              <a:t> </a:t>
            </a:r>
            <a:r>
              <a:rPr lang="uk-UA" i="1" dirty="0">
                <a:latin typeface="+mn-lt"/>
                <a:cs typeface="+mn-cs"/>
              </a:rPr>
              <a:t>держави-члена </a:t>
            </a:r>
            <a:r>
              <a:rPr lang="uk-UA" i="1" cap="small" dirty="0">
                <a:latin typeface="+mn-lt"/>
                <a:cs typeface="+mn-cs"/>
              </a:rPr>
              <a:t>ООН </a:t>
            </a:r>
            <a:r>
              <a:rPr lang="uk-UA" i="1" dirty="0">
                <a:latin typeface="+mn-lt"/>
                <a:cs typeface="+mn-cs"/>
              </a:rPr>
              <a:t>щодо інвалідів)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+mn-lt"/>
                <a:cs typeface="+mn-cs"/>
              </a:rPr>
              <a:t>1. Навчання в звичайних школах припускає забезпечення послуг перекладачів і інших належних допоміжних послуг. </a:t>
            </a: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+mn-lt"/>
                <a:cs typeface="+mn-cs"/>
              </a:rPr>
              <a:t>2. До процесу освіти на всіх рівнях варто залучати батьківські групи й організації інвалідів.</a:t>
            </a: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+mn-lt"/>
                <a:cs typeface="+mn-cs"/>
              </a:rPr>
              <a:t>3. У тих державах, де освіта є обов’язковою, її варто забезпечувати для дітей обох статей з різними формами і ступенями інвалідності, включаючи найважчі форми.</a:t>
            </a: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+mn-lt"/>
                <a:cs typeface="+mn-cs"/>
              </a:rPr>
              <a:t>4. Особливу увагу варто приділяти наступним особам: а) дітям наймолодшого віку, які є інвалідами; б) дитятам-інвалідам дошкільного віку; в) дорослим-інвалідам, особливо жінкам.</a:t>
            </a: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latin typeface="+mn-lt"/>
                <a:cs typeface="+mn-cs"/>
              </a:rPr>
              <a:t>5. Для забезпечення інвалідів можливостями в області освіти в звичайній школі держави мають: а) мати чітко сформульовану політику, що розуміється і приймається на рівні шкіл і в більш широких межах громади; б) забезпечити гнучкість навчальних програм, можливість вносити в них доповнення й зміни; в) надавати високоякісні навчальні матеріали, забезпечити на постійній основі підготовку викладачів і надання їм підтримки і т.д.</a:t>
            </a: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/>
            </a:r>
            <a:br>
              <a:rPr lang="ru-RU" sz="1600" dirty="0">
                <a:latin typeface="+mn-lt"/>
                <a:cs typeface="+mn-cs"/>
              </a:rPr>
            </a:br>
            <a:endParaRPr lang="ru-RU" sz="16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0825" y="1412875"/>
            <a:ext cx="7850188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sz="2200" b="1" dirty="0" smtClean="0">
                <a:latin typeface="+mn-lt"/>
              </a:rPr>
              <a:t>ЗАКОНИ УКРАЇНИ В ГАЛУЗІ ОСВІТИ З ПИТАНЬ ОСВІТИ ОСІБ ІЗ ПОРУШЕННЯМИ ПСИХОФІЗИЧНОГО РОЗВИТКУ</a:t>
            </a:r>
            <a:r>
              <a:rPr lang="ru-RU" sz="1600" b="1" i="1" dirty="0" smtClean="0">
                <a:latin typeface="+mn-lt"/>
              </a:rPr>
              <a:t/>
            </a:r>
            <a:br>
              <a:rPr lang="ru-RU" sz="1600" b="1" i="1" dirty="0" smtClean="0">
                <a:latin typeface="+mn-lt"/>
              </a:rPr>
            </a:br>
            <a:r>
              <a:rPr lang="uk-UA" sz="1600" dirty="0" smtClean="0">
                <a:latin typeface="+mn-lt"/>
              </a:rPr>
              <a:t> </a:t>
            </a:r>
            <a:r>
              <a:rPr lang="ru-RU" sz="1600" dirty="0" smtClean="0">
                <a:latin typeface="+mn-lt"/>
              </a:rPr>
              <a:t/>
            </a:r>
            <a:br>
              <a:rPr lang="ru-RU" sz="1600" dirty="0" smtClean="0">
                <a:latin typeface="+mn-lt"/>
              </a:rPr>
            </a:br>
            <a:r>
              <a:rPr lang="uk-UA" sz="1800" dirty="0" smtClean="0">
                <a:latin typeface="+mn-lt"/>
              </a:rPr>
              <a:t>1. Закон «Про освіту», прийнятий 23 травня 1991 року № 1060-ХІІ.</a:t>
            </a:r>
            <a:br>
              <a:rPr lang="uk-UA" sz="1800" dirty="0" smtClean="0">
                <a:latin typeface="+mn-lt"/>
              </a:rPr>
            </a:br>
            <a:r>
              <a:rPr lang="uk-UA" sz="1800" dirty="0" smtClean="0">
                <a:latin typeface="+mn-lt"/>
              </a:rPr>
              <a:t>2. Закон України «Про загальну середню освіту», прийнятий 13 травня 1999 року, № 651-XIV із внесеними змінами</a:t>
            </a:r>
            <a:br>
              <a:rPr lang="uk-UA" sz="1800" dirty="0" smtClean="0">
                <a:latin typeface="+mn-lt"/>
              </a:rPr>
            </a:br>
            <a:r>
              <a:rPr lang="uk-UA" sz="1800" dirty="0" smtClean="0">
                <a:latin typeface="+mn-lt"/>
              </a:rPr>
              <a:t>3. Закон України «Про основи соціальної захищеності інвалідів в Україні» 21 березня 1991 року № 875-ХІІ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uk-UA" sz="1800" dirty="0" smtClean="0">
                <a:latin typeface="+mn-lt"/>
              </a:rPr>
              <a:t>4. Закон України «Про реабілітацію інвалідів в Україні», прийнятий 6 жовтня 2005 року № 2961-IV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uk-UA" sz="1800" dirty="0" smtClean="0">
                <a:latin typeface="+mn-lt"/>
              </a:rPr>
              <a:t>5. Закон України «Про охорону дитинства», прийнятий 26 квітня 2001 року</a:t>
            </a:r>
            <a:br>
              <a:rPr lang="uk-UA" sz="1800" dirty="0" smtClean="0">
                <a:latin typeface="+mn-lt"/>
              </a:rPr>
            </a:br>
            <a:r>
              <a:rPr lang="uk-UA" sz="1800" dirty="0" smtClean="0">
                <a:latin typeface="+mn-lt"/>
              </a:rPr>
              <a:t> № 2402-Ш</a:t>
            </a:r>
            <a:r>
              <a:rPr lang="ru-RU" sz="1200" dirty="0" smtClean="0">
                <a:latin typeface="+mn-lt"/>
              </a:rPr>
              <a:t/>
            </a:r>
            <a:br>
              <a:rPr lang="ru-RU" sz="1200" dirty="0" smtClean="0">
                <a:latin typeface="+mn-lt"/>
              </a:rPr>
            </a:br>
            <a:r>
              <a:rPr lang="ru-RU" sz="1400" dirty="0" smtClean="0">
                <a:latin typeface="+mn-lt"/>
              </a:rPr>
              <a:t/>
            </a:r>
            <a:br>
              <a:rPr lang="ru-RU" sz="1400" dirty="0" smtClean="0">
                <a:latin typeface="+mn-lt"/>
              </a:rPr>
            </a:br>
            <a:r>
              <a:rPr lang="ru-RU" sz="1600" dirty="0" smtClean="0">
                <a:latin typeface="+mn-lt"/>
              </a:rPr>
              <a:t/>
            </a:r>
            <a:br>
              <a:rPr lang="ru-RU" sz="1600" dirty="0" smtClean="0">
                <a:latin typeface="+mn-lt"/>
              </a:rPr>
            </a:br>
            <a:endParaRPr lang="ru-RU" sz="1600" dirty="0">
              <a:latin typeface="+mn-lt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0825" y="2700338"/>
            <a:ext cx="79216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0" anchor="ctr">
            <a:spAutoFit/>
          </a:bodyPr>
          <a:lstStyle/>
          <a:p>
            <a:pPr algn="just"/>
            <a:endParaRPr lang="uk-UA" sz="20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>
                <a:latin typeface="Times New Roman" pitchFamily="18" charset="0"/>
                <a:cs typeface="Times New Roman" pitchFamily="18" charset="0"/>
              </a:rPr>
              <a:t>НОРМАТИВНІ АКТИ КАБІНЕТУ МІНІСТРІВ УКРАЇНИ У СФЕРІ ОСВІТИ ТА З ПИТАНЬ ІНВАЛІДІВ (ЩОДО РЕАЛІЗАЦІЇ ПРАВА НА ОСВІТУ)</a:t>
            </a:r>
            <a:endParaRPr lang="ru-RU" sz="2000" b="1" i="1">
              <a:latin typeface="Times New Roman" pitchFamily="18" charset="0"/>
            </a:endParaRPr>
          </a:p>
          <a:p>
            <a:pPr algn="just" eaLnBrk="0" hangingPunct="0"/>
            <a:r>
              <a:rPr lang="uk-UA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Державна типова програма реабілітації інвалідів, затверджена Постановою Кабінету Міністрів України від 8 грудня 2006 р. №1686.</a:t>
            </a:r>
            <a:endParaRPr lang="ru-RU" sz="1600">
              <a:latin typeface="Times New Roman" pitchFamily="18" charset="0"/>
            </a:endParaRPr>
          </a:p>
          <a:p>
            <a:pPr algn="just" eaLnBrk="0" hangingPunct="0"/>
            <a:r>
              <a:rPr lang="uk-UA" sz="1600">
                <a:latin typeface="Times New Roman" pitchFamily="18" charset="0"/>
              </a:rPr>
              <a:t>3. Державний стандарт початкової загальної освіти для дітей, які потребують корекції фізичного та (або) розумового розвитку, затверджений Постановою Кабінету Міністрів України від 5 липня 2004 р. № 848.</a:t>
            </a:r>
            <a:endParaRPr lang="ru-RU" sz="1600">
              <a:latin typeface="Times New Roman" pitchFamily="18" charset="0"/>
            </a:endParaRPr>
          </a:p>
          <a:p>
            <a:pPr algn="just" eaLnBrk="0" hangingPunct="0"/>
            <a:endParaRPr lang="uk-UA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2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2200" b="1" dirty="0" smtClean="0"/>
              <a:t>АКТИ МІНІСТЕРСТВА ОСВІТИ І НАУКИ УКРАЇНИ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288" y="981075"/>
            <a:ext cx="8229600" cy="4525963"/>
          </a:xfrm>
        </p:spPr>
        <p:txBody>
          <a:bodyPr/>
          <a:lstStyle/>
          <a:p>
            <a:r>
              <a:rPr lang="uk-UA" sz="1600" smtClean="0"/>
              <a:t>1. Концепція державного стандарту спеціальної освіти дітей з особливими потребами</a:t>
            </a:r>
            <a:r>
              <a:rPr lang="ru-RU" sz="1600" smtClean="0"/>
              <a:t>.(</a:t>
            </a:r>
            <a:r>
              <a:rPr lang="uk-UA" sz="1600" smtClean="0"/>
              <a:t>Концепція схвалена рішенням колегії Міністерства освіти і науки та Президії Академії педагогічних наук України 23.06.99)</a:t>
            </a:r>
            <a:endParaRPr lang="ru-RU" sz="1600" smtClean="0"/>
          </a:p>
          <a:p>
            <a:r>
              <a:rPr lang="uk-UA" sz="1600" smtClean="0"/>
              <a:t>2. Наказ МОН України від 11.09.2009 р. № 855 «Про затвердження Плану дій щодо запровадження інклюзивного навчання у загальноосвітніх навчальних закладах на 2009-2012 рр.».</a:t>
            </a:r>
            <a:endParaRPr lang="ru-RU" sz="1600" smtClean="0"/>
          </a:p>
          <a:p>
            <a:r>
              <a:rPr lang="uk-UA" sz="1600" smtClean="0"/>
              <a:t>3. Концепція розвитку інклюзивної освіти (затверджена наказом Міністерства освіти і науки України від 01.10. 2010 р. № 912)</a:t>
            </a:r>
            <a:endParaRPr lang="ru-RU" sz="1600" smtClean="0"/>
          </a:p>
          <a:p>
            <a:r>
              <a:rPr lang="uk-UA" sz="1600" smtClean="0"/>
              <a:t>4. Положення про спеціальні класи для навчання дітей з особливими освітніми потребами у загальноосвітніх навчальних закладах (Затверджено Наказом Міністерства освіти і науки України від 09.12.2010 № 1224)</a:t>
            </a:r>
            <a:endParaRPr lang="ru-RU" sz="1600" smtClean="0"/>
          </a:p>
          <a:p>
            <a:r>
              <a:rPr lang="uk-UA" sz="1600" smtClean="0"/>
              <a:t>5. Лист Міністерства освіти і науки України від 02.04.2012 № 1/9-245</a:t>
            </a:r>
            <a:endParaRPr lang="ru-RU" sz="1600" smtClean="0"/>
          </a:p>
          <a:p>
            <a:r>
              <a:rPr lang="uk-UA" sz="1600" smtClean="0"/>
              <a:t>Про одержання документа про освіту учнями з особливими потребами загальноосвітніх навчальних закладах.</a:t>
            </a:r>
          </a:p>
          <a:p>
            <a:r>
              <a:rPr lang="uk-UA" sz="1600" smtClean="0"/>
              <a:t>6. Лист Міністерства освіти і науки України від 18.05.2012 № 1/9-384</a:t>
            </a:r>
            <a:endParaRPr lang="ru-RU" sz="1600" smtClean="0"/>
          </a:p>
          <a:p>
            <a:r>
              <a:rPr lang="uk-UA" sz="1600" smtClean="0"/>
              <a:t>Про організацію інклюзивного навчання у загальноосвітніх навчальних закладах</a:t>
            </a:r>
            <a:endParaRPr lang="ru-RU" sz="1600" smtClean="0"/>
          </a:p>
          <a:p>
            <a:endParaRPr lang="ru-RU" sz="1600" smtClean="0"/>
          </a:p>
          <a:p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err="1" smtClean="0">
                <a:latin typeface="+mn-lt"/>
              </a:rPr>
              <a:t>ІНКЛЮЗИВНА</a:t>
            </a:r>
            <a:r>
              <a:rPr lang="ru-RU" sz="3100" b="1" dirty="0" smtClean="0">
                <a:latin typeface="+mn-lt"/>
              </a:rPr>
              <a:t> </a:t>
            </a:r>
            <a:r>
              <a:rPr lang="ru-RU" sz="3100" b="1" dirty="0" err="1" smtClean="0">
                <a:latin typeface="+mn-lt"/>
              </a:rPr>
              <a:t>ОСВІТА</a:t>
            </a:r>
            <a:r>
              <a:rPr lang="ru-RU" sz="3100" b="1" dirty="0" smtClean="0">
                <a:latin typeface="+mn-lt"/>
              </a:rPr>
              <a:t> В </a:t>
            </a:r>
            <a:r>
              <a:rPr lang="ru-RU" sz="3100" b="1" dirty="0" err="1" smtClean="0">
                <a:latin typeface="+mn-lt"/>
              </a:rPr>
              <a:t>ПЕРІОДИЧНИХ</a:t>
            </a:r>
            <a:r>
              <a:rPr lang="ru-RU" sz="3100" b="1" dirty="0" smtClean="0">
                <a:latin typeface="+mn-lt"/>
              </a:rPr>
              <a:t> </a:t>
            </a:r>
            <a:r>
              <a:rPr lang="ru-RU" sz="3100" b="1" dirty="0" err="1" smtClean="0">
                <a:latin typeface="+mn-lt"/>
              </a:rPr>
              <a:t>ВИДАННЯХ</a:t>
            </a:r>
            <a:r>
              <a:rPr lang="ru-RU" sz="3100" b="1" i="1" dirty="0" smtClean="0">
                <a:latin typeface="+mn-lt"/>
              </a:rPr>
              <a:t/>
            </a:r>
            <a:br>
              <a:rPr lang="ru-RU" sz="3100" b="1" i="1" dirty="0" smtClean="0">
                <a:latin typeface="+mn-lt"/>
              </a:rPr>
            </a:br>
            <a:endParaRPr lang="ru-RU" sz="3100" b="1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0825" y="1052513"/>
            <a:ext cx="8318500" cy="45259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Д</a:t>
            </a:r>
            <a:r>
              <a:rPr lang="ru-RU" sz="2400" dirty="0" err="1" smtClean="0"/>
              <a:t>ичківська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uk-UA" sz="2400" dirty="0" smtClean="0"/>
              <a:t>. Інклюзивна освіта: шляхи </a:t>
            </a:r>
            <a:r>
              <a:rPr lang="uk-UA" sz="2400" dirty="0" err="1" smtClean="0"/>
              <a:t>впровадження».-</a:t>
            </a:r>
            <a:r>
              <a:rPr lang="uk-UA" sz="2400" dirty="0" smtClean="0"/>
              <a:t>  Журнал «Дошкільне виховання» №12/2013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err="1" smtClean="0"/>
              <a:t>Калашник</a:t>
            </a:r>
            <a:r>
              <a:rPr lang="uk-UA" sz="2400" dirty="0" smtClean="0"/>
              <a:t> В.</a:t>
            </a:r>
            <a:r>
              <a:rPr lang="uk-UA" sz="2400" dirty="0" err="1" smtClean="0"/>
              <a:t>Курлянцева</a:t>
            </a:r>
            <a:r>
              <a:rPr lang="uk-UA" sz="2400" dirty="0" smtClean="0"/>
              <a:t> О.Створення освітнього </a:t>
            </a:r>
            <a:r>
              <a:rPr lang="uk-UA" sz="2400" dirty="0" err="1" smtClean="0"/>
              <a:t>просторуна</a:t>
            </a:r>
            <a:r>
              <a:rPr lang="uk-UA" sz="2400" dirty="0" smtClean="0"/>
              <a:t> основі індексу </a:t>
            </a:r>
            <a:r>
              <a:rPr lang="uk-UA" sz="2400" dirty="0" err="1" smtClean="0"/>
              <a:t>інклюзії.-</a:t>
            </a:r>
            <a:r>
              <a:rPr lang="uk-UA" sz="2400" dirty="0" smtClean="0"/>
              <a:t> Журнал «Вихователь-методист» №2/2016</a:t>
            </a:r>
            <a:endParaRPr lang="ru-RU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Крикун А. Включення дітей з особливими потребами в освітнє середовище. - Журнал «Вихователь-методист» №10/2009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err="1" smtClean="0"/>
              <a:t>Школяренко</a:t>
            </a:r>
            <a:r>
              <a:rPr lang="uk-UA" sz="2400" dirty="0" smtClean="0"/>
              <a:t> Н.</a:t>
            </a:r>
            <a:r>
              <a:rPr lang="uk-UA" sz="2400" dirty="0" err="1" smtClean="0"/>
              <a:t>Пустякова</a:t>
            </a:r>
            <a:r>
              <a:rPr lang="uk-UA" sz="2400" dirty="0" smtClean="0"/>
              <a:t> Т. Організація роботи групи </a:t>
            </a:r>
            <a:r>
              <a:rPr lang="uk-UA" sz="2400" dirty="0" err="1" smtClean="0"/>
              <a:t>“Особлива</a:t>
            </a:r>
            <a:r>
              <a:rPr lang="uk-UA" sz="2400" dirty="0" smtClean="0"/>
              <a:t> </a:t>
            </a:r>
            <a:r>
              <a:rPr lang="uk-UA" sz="2400" dirty="0" err="1" smtClean="0"/>
              <a:t>диина”</a:t>
            </a:r>
            <a:r>
              <a:rPr lang="uk-UA" sz="2400" dirty="0" smtClean="0"/>
              <a:t>. - Журнал «Вихователь-методист» №10/2009</a:t>
            </a:r>
            <a:endParaRPr lang="ru-RU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Шинкаренко В.Дітям з особливими потребами-рівний доступ. - Журнал «Вихователь-методист» №10/2009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dirty="0" smtClean="0"/>
              <a:t>      Журнали </a:t>
            </a:r>
            <a:r>
              <a:rPr lang="uk-UA" sz="2400" dirty="0" err="1" smtClean="0"/>
              <a:t>“Дефектолог”</a:t>
            </a:r>
            <a:r>
              <a:rPr lang="uk-UA" sz="2400" dirty="0" smtClean="0"/>
              <a:t>, </a:t>
            </a:r>
            <a:r>
              <a:rPr lang="uk-UA" sz="2400" dirty="0" err="1" smtClean="0"/>
              <a:t>“Дитина</a:t>
            </a:r>
            <a:r>
              <a:rPr lang="uk-UA" sz="2400" dirty="0" smtClean="0"/>
              <a:t> з особливим потребами. Інклюзивна </a:t>
            </a:r>
            <a:r>
              <a:rPr lang="uk-UA" sz="2400" dirty="0" err="1" smtClean="0"/>
              <a:t>освіта.Дефектологія.Корекційна</a:t>
            </a:r>
            <a:r>
              <a:rPr lang="uk-UA" sz="2400" dirty="0" smtClean="0"/>
              <a:t> </a:t>
            </a:r>
            <a:r>
              <a:rPr lang="uk-UA" sz="2400" dirty="0" err="1" smtClean="0"/>
              <a:t>робота”</a:t>
            </a:r>
            <a:r>
              <a:rPr lang="uk-UA" sz="2400" dirty="0" smtClean="0"/>
              <a:t>,  </a:t>
            </a:r>
            <a:r>
              <a:rPr lang="uk-UA" sz="2400" dirty="0" err="1" smtClean="0"/>
              <a:t>“Практика</a:t>
            </a:r>
            <a:r>
              <a:rPr lang="uk-UA" sz="2400" dirty="0" smtClean="0"/>
              <a:t> управління дошкільним </a:t>
            </a:r>
            <a:r>
              <a:rPr lang="uk-UA" sz="2400" dirty="0" err="1" smtClean="0"/>
              <a:t>закладом”</a:t>
            </a:r>
            <a:r>
              <a:rPr lang="uk-UA" sz="2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8313" y="333375"/>
            <a:ext cx="7488237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3600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b="1" dirty="0" smtClean="0">
                <a:latin typeface="+mn-lt"/>
              </a:rPr>
              <a:t>ПРИНЦИПИ ДОШКІЛЬНОЇ ІНКЛЮЗИВНОЇ ОСВІТИ</a:t>
            </a:r>
            <a:r>
              <a:rPr lang="ru-RU" b="1" i="1" dirty="0" smtClean="0">
                <a:latin typeface="+mn-lt"/>
              </a:rPr>
              <a:t/>
            </a:r>
            <a:br>
              <a:rPr lang="ru-RU" b="1" i="1" dirty="0" smtClean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850" y="836613"/>
            <a:ext cx="8229600" cy="4525962"/>
          </a:xfrm>
        </p:spPr>
        <p:txBody>
          <a:bodyPr/>
          <a:lstStyle/>
          <a:p>
            <a:r>
              <a:rPr lang="uk-UA" sz="2400" smtClean="0"/>
              <a:t>принцип індивідуального підходу</a:t>
            </a:r>
          </a:p>
          <a:p>
            <a:r>
              <a:rPr lang="uk-UA" sz="2400" smtClean="0"/>
              <a:t>принцип підтримки самостійної активності дитини </a:t>
            </a:r>
          </a:p>
          <a:p>
            <a:r>
              <a:rPr lang="uk-UA" sz="2400" smtClean="0"/>
              <a:t>принцип активного залучення в освітній процес усіх його учасників </a:t>
            </a:r>
          </a:p>
          <a:p>
            <a:r>
              <a:rPr lang="uk-UA" sz="2400" smtClean="0"/>
              <a:t>принцип міждисциплінарного підходу</a:t>
            </a:r>
          </a:p>
          <a:p>
            <a:r>
              <a:rPr lang="uk-UA" sz="2400" smtClean="0"/>
              <a:t>принцип варіативності в організації процесів навчання і виховання</a:t>
            </a:r>
            <a:endParaRPr lang="ru-RU" sz="2400" smtClean="0"/>
          </a:p>
          <a:p>
            <a:r>
              <a:rPr lang="uk-UA" sz="2400" smtClean="0"/>
              <a:t>принцип партнерської взаємодії із сім’єю</a:t>
            </a:r>
            <a:endParaRPr lang="ru-RU" sz="2400" smtClean="0"/>
          </a:p>
          <a:p>
            <a:r>
              <a:rPr lang="uk-UA" sz="2400" smtClean="0"/>
              <a:t>принцип динамічного розвитку освітньої моделі дошкільного закладу 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964</Words>
  <Application>Microsoft Office PowerPoint</Application>
  <PresentationFormat>Экран (4:3)</PresentationFormat>
  <Paragraphs>95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 інклюзія (від анг. Inclusion- включення)–процес, який передбачає отримання більших можливостей у навчанні та соальному житті для  дітей з особливими потребами</vt:lpstr>
      <vt:lpstr>  НОРМАТИВНО-ПРАВОВІ ДОКУМЕНТИ ЩОДО ОРГАНІЗАЦІЇ ІНКЛЮЗИВНОЇ ОСВІТИ   </vt:lpstr>
      <vt:lpstr> МІЖНАРОДНІ ДОКУМЕНТИ З ПИТАНЬ ПРАВ ІНВАЛІДІВ  Декларація про права інвалідів, проголошена ООН 9 грудня 1975 року (витяг) 2. Інваліди повинні користуватися всіма правами, викладеними у чинній Декларації.  6. Інваліди мають право на медичне, психічне або  функціональне лікування, на відновлення здоров'я й положення в суспільстві, на освіту, ремісничу професійну підготовку і відновлення працездатності, на допомогу, консультації, на послуги по працевлаштуванню й інші види обслуговування.</vt:lpstr>
      <vt:lpstr>Слайд 5</vt:lpstr>
      <vt:lpstr>ЗАКОНИ УКРАЇНИ В ГАЛУЗІ ОСВІТИ З ПИТАНЬ ОСВІТИ ОСІБ ІЗ ПОРУШЕННЯМИ ПСИХОФІЗИЧНОГО РОЗВИТКУ   1. Закон «Про освіту», прийнятий 23 травня 1991 року № 1060-ХІІ. 2. Закон України «Про загальну середню освіту», прийнятий 13 травня 1999 року, № 651-XIV із внесеними змінами 3. Закон України «Про основи соціальної захищеності інвалідів в Україні» 21 березня 1991 року № 875-ХІІ 4. Закон України «Про реабілітацію інвалідів в Україні», прийнятий 6 жовтня 2005 року № 2961-IV 5. Закон України «Про охорону дитинства», прийнятий 26 квітня 2001 року  № 2402-Ш   </vt:lpstr>
      <vt:lpstr>  АКТИ МІНІСТЕРСТВА ОСВІТИ І НАУКИ УКРАЇНИ </vt:lpstr>
      <vt:lpstr>  ІНКЛЮЗИВНА ОСВІТА В ПЕРІОДИЧНИХ ВИДАННЯХ </vt:lpstr>
      <vt:lpstr>ПРИНЦИПИ ДОШКІЛЬНОЇ ІНКЛЮЗИВНОЇ ОСВІТИ </vt:lpstr>
      <vt:lpstr>ІНКЛЮЗИВНИЙ ДОШКІЛЬНИЙ НАВЧАЛЬНИЙ ЗАКЛАД —</vt:lpstr>
      <vt:lpstr>Слайд 11</vt:lpstr>
      <vt:lpstr>ЗАВДАННЯ ІНКЛЮЗИВНОГО ДОШКІЛЬНОГО ЗАКЛАДУ</vt:lpstr>
      <vt:lpstr> ПРОЕКТ ВКЛЮЧЕННЯ   ДИТИНИ З ОСОБЛИВИМИ  ПОТРЕБАМИ В ОСВІТНІЙ ПРОЦЕС</vt:lpstr>
      <vt:lpstr>Слайд 14</vt:lpstr>
      <vt:lpstr>Слайд 15</vt:lpstr>
      <vt:lpstr>ДЯКУЮ ЗА УВАГУ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Metodist</cp:lastModifiedBy>
  <cp:revision>73</cp:revision>
  <dcterms:created xsi:type="dcterms:W3CDTF">2013-07-29T17:42:42Z</dcterms:created>
  <dcterms:modified xsi:type="dcterms:W3CDTF">2019-01-21T07:38:47Z</dcterms:modified>
</cp:coreProperties>
</file>